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72" r:id="rId2"/>
    <p:sldMasterId id="2147483684" r:id="rId3"/>
    <p:sldMasterId id="2147483660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0" r:id="rId9"/>
    <p:sldId id="262" r:id="rId10"/>
    <p:sldId id="270" r:id="rId11"/>
    <p:sldId id="273" r:id="rId12"/>
    <p:sldId id="269" r:id="rId13"/>
    <p:sldId id="272" r:id="rId14"/>
    <p:sldId id="274" r:id="rId15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4223" autoAdjust="0"/>
  </p:normalViewPr>
  <p:slideViewPr>
    <p:cSldViewPr snapToGrid="0">
      <p:cViewPr varScale="1">
        <p:scale>
          <a:sx n="95" d="100"/>
          <a:sy n="95" d="100"/>
        </p:scale>
        <p:origin x="115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73A63-440B-4443-8C71-5D4ABA9408B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FA7045-B7F8-4260-9977-F527E970DA09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82795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hmoudkhan/DDS-8555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Worked on three Kaggle competitions as part of the assignment: "Build &amp; Evaluate Time Series Models." These projects required time series forecasting, regression analysis, and classification using machine learning models.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A7045-B7F8-4260-9977-F527E970DA09}" type="slidenum">
              <a:rPr lang="en-CH" smtClean="0"/>
              <a:t>2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900672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first competition is the Store Sales - Time Series Forecasting on Kaggle.</a:t>
            </a:r>
          </a:p>
          <a:p>
            <a:r>
              <a:rPr lang="en-US" dirty="0"/>
              <a:t>Two models: one using ETS and one using ARIMA. </a:t>
            </a:r>
          </a:p>
          <a:p>
            <a:r>
              <a:rPr lang="en-US" dirty="0"/>
              <a:t>ETS is great for handling seasonality and trend, while ARIMA models are better suited for non-stationary time series. </a:t>
            </a:r>
          </a:p>
          <a:p>
            <a:r>
              <a:rPr lang="en-US" dirty="0"/>
              <a:t>I performed data preprocessing, handled missing values, and decomposed the series to check for trend and seasonality.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A7045-B7F8-4260-9977-F527E970DA09}" type="slidenum">
              <a:rPr lang="en-CH" smtClean="0"/>
              <a:t>3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6224069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the ETS model, the </a:t>
            </a:r>
            <a:r>
              <a:rPr lang="en-US" dirty="0" err="1"/>
              <a:t>ExponentialSmoothing</a:t>
            </a:r>
            <a:r>
              <a:rPr lang="en-US" dirty="0"/>
              <a:t> function from </a:t>
            </a:r>
            <a:r>
              <a:rPr lang="en-US" dirty="0" err="1"/>
              <a:t>statsmodels</a:t>
            </a:r>
            <a:r>
              <a:rPr lang="en-US" dirty="0"/>
              <a:t> is used, experimenting with additive and multiplicative components for trend and seasonality. </a:t>
            </a:r>
          </a:p>
          <a:p>
            <a:r>
              <a:rPr lang="en-US" dirty="0"/>
              <a:t>For ARIMA, I used the </a:t>
            </a:r>
            <a:r>
              <a:rPr lang="en-US" dirty="0" err="1"/>
              <a:t>auto_arima</a:t>
            </a:r>
            <a:r>
              <a:rPr lang="en-US" dirty="0"/>
              <a:t> function to select the optimal parameters. After fitting both models, I generated forecasts and visualized the predictions alongside actual sales data.</a:t>
            </a:r>
          </a:p>
          <a:p>
            <a:r>
              <a:rPr lang="en-US" dirty="0"/>
              <a:t>Residual analysis includes checking randomness and normality.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 ensure model validity, I analyzed residuals for autocorrelation and constant variance.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A7045-B7F8-4260-9977-F527E970DA09}" type="slidenum">
              <a:rPr lang="en-CH" smtClean="0"/>
              <a:t>4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60985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worked on the House Prices dataset with Regression techniques and built two regression models incorporating polynomial terms, interactions, and dichotomous variables.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Transformed skewed variables using log transformation. Interaction terms were included where variables were highly correlated.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Explored subset selection techniques such as forward and backward selection, and also experimented with PCA for dimension reduction.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Evaluated model performance using R² and RMSE on the validation set, and submitted results to Kaggle.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A7045-B7F8-4260-9977-F527E970DA09}" type="slidenum">
              <a:rPr lang="en-CH" smtClean="0"/>
              <a:t>5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900056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Checked residuals, validated linearity and homoscedasticity, and ensured residuals followed a normal distribution. </a:t>
            </a:r>
          </a:p>
          <a:p>
            <a:r>
              <a:rPr lang="en-US" dirty="0"/>
              <a:t>We also visualized residuals vs. fitted plots and QQ plots.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positive coefficient for </a:t>
            </a:r>
            <a:r>
              <a:rPr lang="en-US" dirty="0" err="1"/>
              <a:t>OverallQual_sq</a:t>
            </a:r>
            <a:r>
              <a:rPr lang="en-US" dirty="0"/>
              <a:t> indicates an accelerating effect, where improvements in quality at higher levels add significantly more value than improvements at lower levels, but the p-value is not statistically significant.</a:t>
            </a:r>
          </a:p>
          <a:p>
            <a:r>
              <a:rPr lang="en-US" dirty="0"/>
              <a:t>The </a:t>
            </a:r>
            <a:r>
              <a:rPr lang="en-US" dirty="0" err="1"/>
              <a:t>GrLivArea_sq</a:t>
            </a:r>
            <a:r>
              <a:rPr lang="en-US" dirty="0"/>
              <a:t> has a statistically significant p-value but the coefficient is very small.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A7045-B7F8-4260-9977-F527E970DA09}" type="slidenum">
              <a:rPr lang="en-CH" smtClean="0"/>
              <a:t>6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23051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dataset is too large for SVC with </a:t>
            </a:r>
            <a:r>
              <a:rPr lang="en-US" dirty="0" err="1"/>
              <a:t>rbf</a:t>
            </a:r>
            <a:r>
              <a:rPr lang="en-US" dirty="0"/>
              <a:t> kernel. We can use SVC with linear kernel, or </a:t>
            </a:r>
            <a:r>
              <a:rPr lang="en-US" dirty="0" err="1"/>
              <a:t>LinearSVC</a:t>
            </a:r>
            <a:r>
              <a:rPr lang="en-US" dirty="0"/>
              <a:t>, or we can create smaller subsets and use ensemble and bagging to find optimum SVC model. For this assignment we used </a:t>
            </a:r>
            <a:r>
              <a:rPr lang="en-US" dirty="0" err="1"/>
              <a:t>LinearSVC</a:t>
            </a:r>
            <a:r>
              <a:rPr lang="en-US" dirty="0"/>
              <a:t> which is faster and also complies with the assignment.</a:t>
            </a:r>
            <a:endParaRPr lang="en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A7045-B7F8-4260-9977-F527E970DA09}" type="slidenum">
              <a:rPr lang="en-CH" smtClean="0"/>
              <a:t>7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64296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Model accuracy and confusion matrices were analyzed.</a:t>
            </a:r>
          </a:p>
          <a:p>
            <a:r>
              <a:rPr lang="en-US" dirty="0"/>
              <a:t>Tuned hyperparameters using grid search with cross-validation.</a:t>
            </a:r>
          </a:p>
          <a:p>
            <a:r>
              <a:rPr lang="en-US" dirty="0"/>
              <a:t>SVMs handled non-linear boundaries well. </a:t>
            </a:r>
          </a:p>
          <a:p>
            <a:r>
              <a:rPr lang="en-US" dirty="0"/>
              <a:t>Checked for class imbalance and normalized the input features. </a:t>
            </a:r>
          </a:p>
          <a:p>
            <a:r>
              <a:rPr lang="en-US" dirty="0"/>
              <a:t>Assumptions for classification models were mostly satisfied. </a:t>
            </a:r>
          </a:p>
          <a:p>
            <a:r>
              <a:rPr lang="en-US" dirty="0"/>
              <a:t>Final predictions were submitted to Kaggle successfully.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A7045-B7F8-4260-9977-F527E970DA09}" type="slidenum">
              <a:rPr lang="en-CH" smtClean="0"/>
              <a:t>8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420243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choice of model and feature engineering techniques depends on the specific problem and dataset.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A7045-B7F8-4260-9977-F527E970DA09}" type="slidenum">
              <a:rPr lang="en-CH" smtClean="0"/>
              <a:t>9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11029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kern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Files are uploaded to GitHub: </a:t>
            </a:r>
            <a:r>
              <a:rPr lang="en-US" sz="1800" u="sng" kern="1400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https://github.com/mahmoudkhan/DDS-8555</a:t>
            </a:r>
            <a:endParaRPr lang="en-US" sz="1800" u="sng" kern="1400" dirty="0">
              <a:solidFill>
                <a:srgbClr val="0563C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CH" sz="1800" kern="1400" dirty="0"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0FA7045-B7F8-4260-9977-F527E970DA09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1093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A9472-AF51-460E-8496-B2E15E6AF3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14FC71-EE52-4978-9EDA-4EDB20D4E0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A99FD-1750-41CA-B689-18B8130FD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56B194-AB21-493F-A350-6C00C60663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393CD-C7A9-4846-8D41-C6A5A7EE5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94237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95242-5E99-4E16-9090-A84C00C37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076011-42F7-4E4F-AC62-E9B5607D8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AB2DF-2A87-42B1-B07C-138AF7844A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31508-11E7-43FA-B010-B94F641AF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7E47E8-55ED-46A7-AE79-C49A80F341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38151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BF7077-D2AA-497D-9E83-CD9B35658E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FD43A4-AA8D-4537-81D6-CEB39BB9C3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54600A-CED2-403C-B36A-DA202CBFB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062A00-6BA5-4D13-A55D-CEA097D4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0E74D-700F-4F12-A1E2-93FAA77B0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690350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29E7D-5AE1-432C-B55C-9E698EE10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DF5DF6-35A3-4E70-8124-F928F42033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D8323-C61D-45B0-B021-B91EF259D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80423D-123C-4CDB-90DE-002D23570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8DB6D-5376-42D3-B2BA-F4AACA33A4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795828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646FC2-A07E-4B6B-AC1A-F405EB560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06E69-A961-421D-9A43-6FCE18C312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D2EB3A-C3EA-4F22-9E61-DDCFE58A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F2A52-18D8-44BE-A40B-102F274FC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F89C21-6FE5-4665-A701-7D6473287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695759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B0E46-CDCA-4E12-A484-A8B352615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BC849E-38E6-445F-A743-6F784E37F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A9B51B-395E-4F3B-A9D2-898A14DBC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730AA6-F51B-4CAE-8803-309F70C99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51BAC-22D8-4FA4-A1BF-228A1CB34D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728474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16F92-154D-43B9-97B4-8DC3F79C8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8DFB9-0419-4905-A4AB-87F585F365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F09C99-2FC7-4617-8DE7-DC29A3887B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890F1F-B470-4F68-BFD3-A1623A2FE4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F05C0-B96B-4E49-91DE-6C766C099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34D63-579B-45A8-B24C-BD7C6E58B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278497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800D7-83C5-4478-B7F8-4AC15EF744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3A35BD-0A26-4F19-AA09-3EFA3A313A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B4440-23C4-41E4-A7C0-712B2B31F3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0B0B36-F851-4572-9E92-E4D861F5D7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8472D2-83E1-4CAA-83F1-76F70283A3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AD3469-BA60-4533-8EA2-ED067055F4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4B6976B-C14C-45DE-86D2-BF7B97407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CAD65D-E1CF-4322-BD26-AB44635AD6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680314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6148E-6D6C-4EF5-8FF8-0A6AE456F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29D723-4A3F-4601-AD8B-BC59077E2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98F6ADE-188C-49CF-BFA5-1CAB35B6E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6D35B9-C711-49EA-8F36-D413C0001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917450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423952-BF94-40B4-97D8-3E461F72F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DECB36-1E35-4A10-9CF0-15E4CAE2D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68E4E9-D0D6-474C-B648-653B152AB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053537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BB84A-62A5-4317-8FB4-E562456A2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D3FBA-C939-4007-B785-6DB1E5FBB8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628455-2B85-407C-9B5C-3E01B0FC86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F14B26-AFD4-43B8-806D-B1F12C7A9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7346C-B1CF-4440-A5A0-588AC4799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D5578-D306-45F6-8442-52547FFB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9601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D2A006-D057-4210-A729-B08C52077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A78F2-E977-4BF7-9C44-43E96FF58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F8108-1298-44A3-98BE-88126452D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DBC90-9FBB-4BC1-A4FB-145F56308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7286E6-9FE3-4D93-95EB-965A5D5CB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5710792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7C140-A076-4AFB-A5D4-C70BA24344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CD9280C-314E-4203-9B7D-7D09C8F7DC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C5FC9B-FA41-4460-9A91-EDCB072FE1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C6A054-DE7F-4EB1-A922-CC6317F82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32FC19-B336-4500-9B26-83553BA82A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42901-695D-42FC-83C8-77A85FA9A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271740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2002B-3838-4B3D-8B7D-E622F8338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B35541-EAEA-4C2D-9817-96EB4B1C5A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851482-15D2-4B88-AF06-DA32D519CB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B96B85-8B02-4C06-8900-DA0852965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18CBD-766B-4C62-9631-FFB7739BE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7841943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ED18CF-899B-41CA-9512-B1115E59E8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74AE8C-14B7-4BB4-8271-B4B7EC424D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D5185A-0AEF-47C0-89CA-E07A3432AD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AEE33C-22AF-49E4-AE31-75412914F0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1DD4D7-537A-4A35-B6FE-D163A84AA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2580552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A8384-0AFD-4BAB-9688-2F996FDCA1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8BB507-F175-4BA7-BFF1-0DE073D779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43E4A-01A0-440C-A677-3CDFA1665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169426-184D-462D-9476-B098B1061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BFCE5-7564-480D-9556-F6C91BA9B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6539380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EF462-9CD9-4127-9B66-6300E910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629C1B-437B-4241-A4D7-F0CBEEA6F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937F63-E211-4A8A-964F-E1E797256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3D670-3361-4FB0-A604-649FFDB34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3A1E1A-9208-4C24-A662-15E9F9DD6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0338110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D1CCA-9051-498D-B167-B8A149A24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C452DE-41E8-4912-BE14-D575A83665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F7343-C964-4ED5-9016-B887E2F1B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B9B03-F49B-4D0C-BB78-F695A08E2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37EB2-C788-4E9F-94AB-92B2EDF3A0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7689162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8A744E-71D8-415E-B67C-195A447BE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4EA419-914D-44E7-BE25-BB82BE02A9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8E86D0-B700-4515-B319-7303542C9D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21704B-BE11-48C7-A8F9-4C9E6701F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CCC465-2C9A-4CE0-B52B-04C4E7CCE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5D79AC-1476-463D-94BA-27ED85832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1211140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250AF-2F48-4172-99A8-476685A06F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551061-0186-4A1E-9885-568B906078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D2BAFF-B63D-4A68-8178-677F675584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975F0A-488C-423D-A363-043ABEED50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82F6F3-A5F2-4131-9FD8-DDDA3CEA22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FDC65E-A751-47BA-992C-BF79EBFA8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7C66DC8-7137-472A-B165-6E63D81BB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393B42-BD5B-4EA4-A6E0-D800C4F9A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8793674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DA275-FA7C-464A-B49E-A1EB0A88E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5D6864B-6B1F-41FA-B017-9E32FFA3A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3C54E6-41F0-4862-806E-ECBB263A2D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0E797-E7FE-48CC-B4A9-D80A701A1B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891746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63BE83-9DEA-4821-895C-7AA8E5C71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0E85D8-42C2-4B33-9C41-FBF1D7A365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21AD2F-1700-456E-9459-8A102544B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834577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890DB-D86D-4D7C-8675-EA0BB07C7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046BF-E1E0-4421-A9D0-86A249A44E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99A78F-F3D7-4073-A2E0-46AC88B0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B479F6-E9DA-4ADF-8CD6-A8247CE33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7B627A-9F53-492A-8F52-329E15A5BB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5638710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3A8F65-DAE7-4674-8B5E-52E37B83E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6BB936-5D4D-488B-97B1-C4EE23F58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3F46D1-B7A7-4E11-8F5A-62294FBD46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507BF1-0889-4B00-9F21-0EFF69860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2891EC-8474-4479-8226-56A438688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25AC9-E810-44E2-9724-638539401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83746040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E14C5-85DF-4372-9A93-E7AFD633C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666B41-FAAB-49CA-98C8-57B84AAC198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E7F5B5-E251-49DF-9A93-3F51FE8358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929CE-48BC-44D8-8724-6CBBBA6D2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203D91-4C96-40E6-B99B-F63CCB895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7ED81B-50A3-4FE2-AC2C-B4B257804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2318639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50B5F-D3B4-49DD-B01F-70DBFD1D9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DF2278-C504-4520-B232-47BDA822CC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4E3F9A-C8E3-4A84-BFFE-52C47C2217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74838-8030-4DFF-B18F-DECF3CDD3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31A74-7C63-4A55-9251-0DE0F5F61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9837161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0EFAD5-A26B-4603-B982-C1E1937B2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69631F-3DD8-473A-AA70-1F05D16AF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A4D79-3443-4E32-B09F-D2440C74A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629589-30F9-41FC-9D65-5970FC753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72368C-16D5-4C33-871D-ADCE175C1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9294448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F62AB4-24AB-4CCC-9CB1-46708580B8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AE0AF3-8536-4881-9443-4B94934A41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825CA8-1D21-4DF5-A39B-06E57468CE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AF3F0C-D5E0-4915-B516-10EAA5983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8B0DE1-F4DC-48C2-A09C-FE9C18B62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5063386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E16D9-C291-4309-90AE-2C0944703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C82921-CA05-4A99-BAA9-114BB4B451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A24B23-6637-4581-B710-E918F933B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2BCA12-2EC7-4AE7-95E5-979EAFDFE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1ED01E-BF4D-4455-B047-359DB2C51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11125222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17171-CD9B-4EEE-821C-C38E0BF26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9D31DA-EF8D-431A-8C15-CEA24ECC6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F8802-E563-483D-B387-FC04C1733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8019E-CB91-4E41-B493-09AF48AFC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4F3E2-A745-4B89-BD8E-176671020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8763553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830F1-B7D4-4F16-B701-EFB872FC3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E14B5-3BB5-40DD-8D4A-4007B366AF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7DEB25-6EA7-4378-80AD-E726F23377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92C2E9-BC08-4D42-9FEF-1F8FDAEBE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6A02F-8E0D-469A-9792-D7D7B0F02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BB955DA-A283-4685-B1C7-E678C6432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9934176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5F309-3D4C-4DF2-B8BC-A86B1780A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DD9367-8736-470F-A891-740527125C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D16360-FF8C-46DC-A2E7-B6C9CC99E5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EB69C8-4540-484E-9C35-0C045D0081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6899C6-4765-475A-A31D-6D1A534D68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C1414B-EB4E-446C-A792-E4230B4F99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048DB3F-6ED0-4AC9-93BA-9D6797812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C8F46-58CD-4EC5-8EF1-5A6F467E8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2747094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CAF80-94CB-483E-B9A6-EDA8F21E4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EF672D-CEF1-40ED-8404-24F55B30B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60388F-AB96-46B7-80EC-DD048AEB8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4AC8E1-9BF6-4D25-9C93-983B4262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281434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1DAE9-4EC9-46CE-B0A7-736E37C2C9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44F304-0FB6-4D15-9ADA-C109F23FD1E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070A5F-D19D-47A4-9C61-7F4EB21E1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8C6C4D-94BD-4045-8757-FBB1600BB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580F4-A5A4-415B-9585-A3A7548ED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F50A06-BD4C-461C-AB7E-7731D10B20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0065084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3CE3552-5C13-4D40-8320-F23730BCE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7F5174-7585-46D1-A83D-65EA232B9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643C25-7E22-4048-95ED-D8C090873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24411186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50A18-8909-41FF-B1B7-60985200BD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DF3590-71E6-48F4-BE85-58705B8E7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78E15A-17FA-40D5-8BC5-393BEFFDC4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447C9F-BDF6-477D-9F33-62ADCA5BB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8FADF9-5581-4566-8139-5C0F8D836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54E092-BE44-4D89-9625-0CDB40E1D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315321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89B74-9DA2-499F-9447-69BBEF9BE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CA69CF-2CF5-47E8-842B-CCBCE5F841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98E1F1-C3CA-4B47-B922-27B421990B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CB2FC8-3761-4C89-9EAB-13C040E15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431B9-163A-40F5-BDAA-70F7D3007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BA36B0-954D-4103-AE5F-09585BCC7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58334184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2C3B70-AB09-4C66-A9D1-0E99C7FC0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05FE23-303C-425B-AFBC-A9A32EB26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BC5903-0CF6-4543-A540-5E1C43CFD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9D6FAD-19B7-4E86-B6E4-4590AC84B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14E97D-2938-4DF9-BBA3-739E1DD7F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0624837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B5E430-09AA-4BD0-8870-AFF010796C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E2EBD6-2291-464A-BFCD-CC62FA466A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BB5233-AD24-4778-9DA9-F389404AC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647E-14D6-4588-836E-3A08A0015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B3F867-7B2F-4304-8BD9-4467B124B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0492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965C7-2B7F-4FBD-8A1D-5FC7FDD89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72CB14-13BC-4314-B34C-51F7FCB0CE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A6D08A-C95D-4BA6-93B1-CE51F35EBC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180A0E-1354-4397-9ADC-712F53918C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4FECF2-C78A-4975-9DB3-5D1BA3F7A6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FF19879-30B8-4FE9-B2E6-4E10391EF9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F197CDD-6033-4B25-AAE2-CC4E983ED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AFC9B5-4325-4603-A3C8-075F0F9462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92470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E5D83-671D-4E9C-B6BD-643ADDD8E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7D1A3D-3107-4110-ABB2-6401897B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D120C-CB33-4BDA-B60C-A3DDB215C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49526D-B2E9-4ED0-9D8F-6C63D140E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0449932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FF6924-6ABB-458B-8FD8-9B83792EE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514410-C559-44D7-AEAE-40F4C312B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6F5BD7-FF5B-48E4-9EBE-12FB05AC0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98371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2F608-E7D6-4BB7-BBDA-85626683D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2DEB0-2FF7-4BF6-BAA7-CE1CD18B90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0D145D-8655-4167-8637-691A5401AD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DCDBAA-7030-4E53-92B4-649BA0DA1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771436-B6D8-4D5B-AA27-EA90F20A5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975B04-4928-4296-95AD-412A8393F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911458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A63A7-B799-4EEF-A831-37F283010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D365D5-A670-48B0-BCCC-12B912BF28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0FED73-E048-4063-80F2-801DF0F26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7E19677-EB23-499D-81C4-E30C27BE8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693C97-2E95-454D-88EE-8A2BF5BC7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DE6ECA-8FA5-4E1C-8F09-EE5187ADCE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970045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97C486-06D2-4A32-9E3A-127F67C315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FE992E-C8FB-4692-8C8B-A3FC898CA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FE01D-88D5-4111-AD81-6D597E4846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3240C9-6D73-47D7-B821-1B57B704A873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C8ACB-4E22-4F9B-BB5C-5813E12C39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0FD8DB-7282-4109-942D-7B1CB7895E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61B59-1A88-408C-8BC9-B65EA97BBDFD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14345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C5FB30-955B-4C78-BBDA-6EFE384A1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EAFFA0-66D2-4CA0-BB46-392D14AC0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EF840-BEFA-4D62-B81D-9713B7C61B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61155-1154-4007-8BF5-BDCC5A4E5D12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B44938-78E5-413E-A432-3E43F949D2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A0D5E8-F9CD-494C-B3D4-892EBFB64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AC083-4E7B-449A-80B0-58877C71E90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0922651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204200-A83F-4F58-844B-B630A88281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5FC443-A0E9-44EF-867B-3FAA0E85A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9A0BA9-5400-4398-AC82-0A5BB7E143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7DBB8-8BFF-4F68-B4EF-BF0D178D9D87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341EEA-20BF-43F6-B579-CA6D62A26C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6AFF7-B186-410C-A92C-F97CA285FA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11C618-D288-4622-9CCF-A42D0F0B48C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464769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4DDB7CD-5DA2-4E42-B431-8CF8F21A9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BA4B3-D3AD-447D-BF22-50189832F6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E32C5B-1EF7-42B2-9309-1416596C95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92B96-BDA3-412A-8E48-5AB00B5A4D6F}" type="datetimeFigureOut">
              <a:rPr lang="en-CH" smtClean="0"/>
              <a:t>16/06/2025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A7B34-4647-4B26-BEB8-029F2978FB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D9F36E-681B-438F-A855-2BD59C6355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8D128B-64D4-4C46-ACAA-7197AA256A0E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92329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E4FA0-6500-45CB-84EB-DEC785E005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34976" y="874207"/>
            <a:ext cx="10088545" cy="2554793"/>
          </a:xfrm>
        </p:spPr>
        <p:txBody>
          <a:bodyPr>
            <a:noAutofit/>
          </a:bodyPr>
          <a:lstStyle/>
          <a:p>
            <a:r>
              <a:rPr lang="en-US" sz="4800" b="1" dirty="0"/>
              <a:t>Assignment 8</a:t>
            </a:r>
            <a:br>
              <a:rPr lang="en-US" sz="4800" b="1" dirty="0"/>
            </a:br>
            <a:r>
              <a:rPr lang="en-US" sz="3600" dirty="0"/>
              <a:t>Build &amp; Evaluate Time Series Models</a:t>
            </a:r>
            <a:endParaRPr lang="en-US" sz="4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452F89-4E9F-41F2-B06E-15697F249C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82356" y="4289869"/>
            <a:ext cx="9144000" cy="1445768"/>
          </a:xfrm>
        </p:spPr>
        <p:txBody>
          <a:bodyPr>
            <a:normAutofit fontScale="62500" lnSpcReduction="20000"/>
          </a:bodyPr>
          <a:lstStyle/>
          <a:p>
            <a:pPr algn="l"/>
            <a:r>
              <a:rPr lang="en-US" dirty="0"/>
              <a:t>Mahmoud Sohrabi</a:t>
            </a:r>
          </a:p>
          <a:p>
            <a:pPr algn="l"/>
            <a:r>
              <a:rPr lang="en-US" dirty="0"/>
              <a:t>National University</a:t>
            </a:r>
          </a:p>
          <a:p>
            <a:pPr algn="l"/>
            <a:r>
              <a:rPr lang="en-US" dirty="0"/>
              <a:t>Course: DDS-8555</a:t>
            </a:r>
          </a:p>
          <a:p>
            <a:pPr algn="l"/>
            <a:r>
              <a:rPr lang="en-US" dirty="0"/>
              <a:t>Dr. Mohamed Nabeel</a:t>
            </a:r>
          </a:p>
          <a:p>
            <a:pPr algn="l"/>
            <a:r>
              <a:rPr lang="en-US" dirty="0"/>
              <a:t>Jun. 2025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6094801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F9049-E954-48AD-9451-2DAFEB778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C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1C29B7-9E44-4C88-BEB8-8B42852AB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802187"/>
          </a:xfrm>
        </p:spPr>
        <p:txBody>
          <a:bodyPr>
            <a:noAutofit/>
          </a:bodyPr>
          <a:lstStyle/>
          <a:p>
            <a:r>
              <a:rPr lang="en-US" dirty="0"/>
              <a:t>Successfully built and evaluated a variety of predictive models for three different Kaggle competitions.</a:t>
            </a:r>
          </a:p>
          <a:p>
            <a:r>
              <a:rPr lang="en-US" dirty="0"/>
              <a:t>All models submitted successfully to Kaggle.</a:t>
            </a:r>
          </a:p>
          <a:p>
            <a:r>
              <a:rPr lang="en-US" dirty="0"/>
              <a:t>Full interpretation and evaluation provided.</a:t>
            </a:r>
          </a:p>
          <a:p>
            <a:r>
              <a:rPr lang="en-US" dirty="0"/>
              <a:t>Code and notebooks available (on </a:t>
            </a:r>
            <a:r>
              <a:rPr lang="en-US" dirty="0" err="1"/>
              <a:t>Github</a:t>
            </a:r>
            <a:r>
              <a:rPr lang="en-US" dirty="0"/>
              <a:t>) for review.</a:t>
            </a:r>
          </a:p>
        </p:txBody>
      </p:sp>
    </p:spTree>
    <p:extLst>
      <p:ext uri="{BB962C8B-B14F-4D97-AF65-F5344CB8AC3E}">
        <p14:creationId xmlns:p14="http://schemas.microsoft.com/office/powerpoint/2010/main" val="20358132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8A5C14-3B1E-4AD3-8C75-A1CBE0BF04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en-CH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3ABB0F7D-FA49-4CFF-B418-D48FF9D1361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6000" dirty="0"/>
              <a:t>Questions?</a:t>
            </a:r>
            <a:endParaRPr lang="en-CH" sz="6000" dirty="0"/>
          </a:p>
        </p:txBody>
      </p:sp>
    </p:spTree>
    <p:extLst>
      <p:ext uri="{BB962C8B-B14F-4D97-AF65-F5344CB8AC3E}">
        <p14:creationId xmlns:p14="http://schemas.microsoft.com/office/powerpoint/2010/main" val="461698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B24C4-C287-48D8-A4D5-F65619E9AE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06475"/>
          </a:xfrm>
        </p:spPr>
        <p:txBody>
          <a:bodyPr/>
          <a:lstStyle/>
          <a:p>
            <a:r>
              <a:rPr lang="en-US" dirty="0"/>
              <a:t>Introduction</a:t>
            </a:r>
            <a:endParaRPr lang="en-CH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7D2B5-6996-4673-B0A2-91582539A9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3" y="1371600"/>
            <a:ext cx="6969508" cy="4938765"/>
          </a:xfrm>
        </p:spPr>
        <p:txBody>
          <a:bodyPr/>
          <a:lstStyle/>
          <a:p>
            <a:r>
              <a:rPr lang="en-US" dirty="0"/>
              <a:t>A comprehensive analysis of three Kaggle competitions:</a:t>
            </a:r>
          </a:p>
          <a:p>
            <a:pPr lvl="1"/>
            <a:r>
              <a:rPr lang="en-US" dirty="0"/>
              <a:t>Store Sales - Time Series Forecasting</a:t>
            </a:r>
          </a:p>
          <a:p>
            <a:pPr lvl="1"/>
            <a:r>
              <a:rPr lang="en-US" dirty="0"/>
              <a:t>House Prices – Regression</a:t>
            </a:r>
          </a:p>
          <a:p>
            <a:pPr lvl="1"/>
            <a:r>
              <a:rPr lang="en-US" dirty="0"/>
              <a:t>San Francisco Crime Classification -</a:t>
            </a:r>
            <a:r>
              <a:rPr lang="fa-IR" dirty="0"/>
              <a:t> </a:t>
            </a:r>
            <a:r>
              <a:rPr lang="en-US" dirty="0"/>
              <a:t>Classification</a:t>
            </a:r>
          </a:p>
          <a:p>
            <a:r>
              <a:rPr lang="en-US" dirty="0"/>
              <a:t>Built seven models: ETS, ARIMA, Regression,</a:t>
            </a:r>
            <a:r>
              <a:rPr lang="fa-IR" dirty="0"/>
              <a:t> </a:t>
            </a:r>
            <a:r>
              <a:rPr lang="en-US" dirty="0"/>
              <a:t> PCA, Random Forest, Boosting, SVM</a:t>
            </a:r>
          </a:p>
          <a:p>
            <a:r>
              <a:rPr lang="en-US" dirty="0"/>
              <a:t>Interpreting results and evaluating assumptions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B1B615-A8E0-44F8-BE66-D05E12968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07711" y="1371600"/>
            <a:ext cx="3405831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377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2019"/>
    </mc:Choice>
    <mc:Fallback xmlns="">
      <p:transition spd="slow" advTm="4201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3A8CA-31BC-4A45-B224-9AA3F2F833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Store Sales - Time Series Forecasting</a:t>
            </a:r>
            <a:endParaRPr lang="en-C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F294E6-C7B8-4AC7-9020-0035EE41D4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315470" cy="4351338"/>
          </a:xfrm>
        </p:spPr>
        <p:txBody>
          <a:bodyPr>
            <a:normAutofit/>
          </a:bodyPr>
          <a:lstStyle/>
          <a:p>
            <a:r>
              <a:rPr lang="en-US" dirty="0"/>
              <a:t>Predicting store sales using ETS and ARIMA models.</a:t>
            </a:r>
          </a:p>
          <a:p>
            <a:r>
              <a:rPr lang="en-US" dirty="0"/>
              <a:t>Data: Sales of each product at various stores.</a:t>
            </a:r>
          </a:p>
          <a:p>
            <a:r>
              <a:rPr lang="en-US" dirty="0"/>
              <a:t>EDA:</a:t>
            </a:r>
          </a:p>
          <a:p>
            <a:pPr lvl="1"/>
            <a:r>
              <a:rPr lang="en-US" dirty="0"/>
              <a:t>Clear upward trend and strong weekly seasonality.</a:t>
            </a:r>
          </a:p>
          <a:p>
            <a:pPr lvl="1"/>
            <a:r>
              <a:rPr lang="en-US" dirty="0"/>
              <a:t>Sales consistently peaking on weekends.</a:t>
            </a:r>
          </a:p>
          <a:p>
            <a:pPr lvl="1"/>
            <a:r>
              <a:rPr lang="en-US" dirty="0"/>
              <a:t>Random residuals, a good sign for modeling.</a:t>
            </a:r>
          </a:p>
          <a:p>
            <a:r>
              <a:rPr lang="en-US" dirty="0"/>
              <a:t>Assumptions:</a:t>
            </a:r>
          </a:p>
          <a:p>
            <a:pPr lvl="1"/>
            <a:r>
              <a:rPr lang="en-US" dirty="0"/>
              <a:t>Stationarity checked using Augmented Dickey-Fuller (ADF) test.</a:t>
            </a:r>
          </a:p>
          <a:p>
            <a:pPr lvl="1"/>
            <a:r>
              <a:rPr lang="en-US" dirty="0"/>
              <a:t>Raw sales data is approximately stationary.</a:t>
            </a:r>
          </a:p>
        </p:txBody>
      </p:sp>
    </p:spTree>
    <p:extLst>
      <p:ext uri="{BB962C8B-B14F-4D97-AF65-F5344CB8AC3E}">
        <p14:creationId xmlns:p14="http://schemas.microsoft.com/office/powerpoint/2010/main" val="394863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267"/>
    </mc:Choice>
    <mc:Fallback xmlns="">
      <p:transition spd="slow" advTm="36267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F97C7-8C93-422B-9502-1A4C728A5C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ETS and ARIMA Models</a:t>
            </a:r>
            <a:endParaRPr lang="en-CH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F5A798-9445-4960-8691-C571E301AC1A}"/>
              </a:ext>
            </a:extLst>
          </p:cNvPr>
          <p:cNvSpPr txBox="1"/>
          <p:nvPr/>
        </p:nvSpPr>
        <p:spPr>
          <a:xfrm>
            <a:off x="838200" y="1690688"/>
            <a:ext cx="1051560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ETS Model: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Exponential Smoothing model that explicitly models error, trend, and seasonality.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A powerful tool for time series forecasting.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ARIMA Model: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Autoregressive Integrated Moving Average model.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A more general class of models for time series analysis.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2800" dirty="0"/>
              <a:t>Results: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Forecast visualizations included.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Both models achieved a high level of accuracy.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2400" dirty="0"/>
              <a:t>Successfully submitted to Kaggle.</a:t>
            </a:r>
          </a:p>
        </p:txBody>
      </p:sp>
    </p:spTree>
    <p:extLst>
      <p:ext uri="{BB962C8B-B14F-4D97-AF65-F5344CB8AC3E}">
        <p14:creationId xmlns:p14="http://schemas.microsoft.com/office/powerpoint/2010/main" val="1893939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305"/>
    </mc:Choice>
    <mc:Fallback xmlns="">
      <p:transition spd="slow" advTm="5530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730CD-45C2-418F-BF26-ECAB4D03BC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47549" cy="1325563"/>
          </a:xfrm>
        </p:spPr>
        <p:txBody>
          <a:bodyPr/>
          <a:lstStyle/>
          <a:p>
            <a:r>
              <a:rPr lang="en-US" dirty="0"/>
              <a:t>House Prices - Regression Techniques</a:t>
            </a:r>
            <a:endParaRPr lang="en-C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F5463A-FC0B-45CE-840D-9E1A67ED82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Predicting house prices using two regression models.</a:t>
            </a:r>
          </a:p>
          <a:p>
            <a:r>
              <a:rPr lang="en-US" dirty="0"/>
              <a:t>Model 1: Feature-Engineered Linear Regression</a:t>
            </a:r>
          </a:p>
          <a:p>
            <a:pPr lvl="1"/>
            <a:r>
              <a:rPr lang="en-US" dirty="0"/>
              <a:t>Log transformation of </a:t>
            </a:r>
            <a:r>
              <a:rPr lang="en-US" dirty="0" err="1"/>
              <a:t>SalePrice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One-hot encoding of categorical features.</a:t>
            </a:r>
          </a:p>
          <a:p>
            <a:pPr lvl="1"/>
            <a:r>
              <a:rPr lang="en-US" dirty="0"/>
              <a:t>Interaction and polynomial terms for key numerical predictors.</a:t>
            </a:r>
          </a:p>
          <a:p>
            <a:pPr lvl="1"/>
            <a:r>
              <a:rPr lang="en-US" dirty="0"/>
              <a:t>Forward stepwise subset selection with AIC.</a:t>
            </a:r>
          </a:p>
          <a:p>
            <a:pPr lvl="1"/>
            <a:r>
              <a:rPr lang="en-US" dirty="0"/>
              <a:t>High R-squared of 0.92.</a:t>
            </a:r>
          </a:p>
          <a:p>
            <a:r>
              <a:rPr lang="en-US" dirty="0"/>
              <a:t>Model 2: Principal Component Regression (PCR)</a:t>
            </a:r>
          </a:p>
          <a:p>
            <a:pPr lvl="1"/>
            <a:r>
              <a:rPr lang="en-US" dirty="0"/>
              <a:t>Dimensionality reduction with PCA.</a:t>
            </a:r>
          </a:p>
          <a:p>
            <a:pPr lvl="1"/>
            <a:r>
              <a:rPr lang="en-US" dirty="0"/>
              <a:t>Retained 95% of the variance.</a:t>
            </a:r>
          </a:p>
          <a:p>
            <a:pPr lvl="1"/>
            <a:r>
              <a:rPr lang="en-US" dirty="0"/>
              <a:t>Simpler model with a slightly lower R-squared of 0.68 but higher DF.</a:t>
            </a:r>
          </a:p>
        </p:txBody>
      </p:sp>
    </p:spTree>
    <p:extLst>
      <p:ext uri="{BB962C8B-B14F-4D97-AF65-F5344CB8AC3E}">
        <p14:creationId xmlns:p14="http://schemas.microsoft.com/office/powerpoint/2010/main" val="2582446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606"/>
    </mc:Choice>
    <mc:Fallback xmlns="">
      <p:transition spd="slow" advTm="51606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F9049-E954-48AD-9451-2DAFEB778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606873" cy="1325563"/>
          </a:xfrm>
        </p:spPr>
        <p:txBody>
          <a:bodyPr/>
          <a:lstStyle/>
          <a:p>
            <a:r>
              <a:rPr lang="en-US" dirty="0"/>
              <a:t>House Prices - Assumptions and Interpretation</a:t>
            </a:r>
            <a:endParaRPr lang="en-C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1CE8D5-5A97-4715-BB07-A4F0DE5C8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Checking assumptions:</a:t>
            </a:r>
          </a:p>
          <a:p>
            <a:pPr lvl="1"/>
            <a:r>
              <a:rPr lang="en-US" dirty="0"/>
              <a:t>Residuals mostly evenly scattered around zero.</a:t>
            </a:r>
          </a:p>
          <a:p>
            <a:pPr lvl="1"/>
            <a:r>
              <a:rPr lang="en-US" dirty="0"/>
              <a:t>Slight funnel shape, suggesting mild heteroscedasticity.</a:t>
            </a:r>
          </a:p>
          <a:p>
            <a:pPr lvl="1"/>
            <a:r>
              <a:rPr lang="en-US" dirty="0"/>
              <a:t>Q-Q plot shows mostly normal residuals with some deviation in the tails.</a:t>
            </a:r>
          </a:p>
          <a:p>
            <a:r>
              <a:rPr lang="en-US" dirty="0"/>
              <a:t>Interpretation:</a:t>
            </a:r>
          </a:p>
          <a:p>
            <a:pPr lvl="1"/>
            <a:r>
              <a:rPr lang="en-US" dirty="0"/>
              <a:t>The p-value of interaction term between </a:t>
            </a:r>
            <a:r>
              <a:rPr lang="en-US" dirty="0" err="1"/>
              <a:t>OverallQual</a:t>
            </a:r>
            <a:r>
              <a:rPr lang="en-US" dirty="0"/>
              <a:t> and </a:t>
            </a:r>
            <a:r>
              <a:rPr lang="en-US" dirty="0" err="1"/>
              <a:t>GrLivArea</a:t>
            </a:r>
            <a:r>
              <a:rPr lang="en-US" dirty="0"/>
              <a:t> is not statistically significant.</a:t>
            </a:r>
          </a:p>
          <a:p>
            <a:pPr lvl="1"/>
            <a:r>
              <a:rPr lang="en-US" dirty="0"/>
              <a:t>The negative coefficient for </a:t>
            </a:r>
            <a:r>
              <a:rPr lang="en-US" dirty="0" err="1"/>
              <a:t>GrLivArea_sq</a:t>
            </a:r>
            <a:r>
              <a:rPr lang="en-US" dirty="0"/>
              <a:t> suggests a relationship of diminishing returns, where each additional square foot adds progressively less value to the house price.</a:t>
            </a:r>
          </a:p>
        </p:txBody>
      </p:sp>
    </p:spTree>
    <p:extLst>
      <p:ext uri="{BB962C8B-B14F-4D97-AF65-F5344CB8AC3E}">
        <p14:creationId xmlns:p14="http://schemas.microsoft.com/office/powerpoint/2010/main" val="182301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766"/>
    </mc:Choice>
    <mc:Fallback xmlns="">
      <p:transition spd="slow" advTm="52766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F9049-E954-48AD-9451-2DAFEB778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 Francisco Crime Classification</a:t>
            </a:r>
            <a:endParaRPr lang="en-C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1C29B7-9E44-4C88-BEB8-8B42852AB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9541747" cy="4351338"/>
          </a:xfrm>
        </p:spPr>
        <p:txBody>
          <a:bodyPr>
            <a:normAutofit/>
          </a:bodyPr>
          <a:lstStyle/>
          <a:p>
            <a:r>
              <a:rPr lang="en-US" dirty="0"/>
              <a:t>Classification of the category of a crime in San Francisco.</a:t>
            </a:r>
          </a:p>
          <a:p>
            <a:r>
              <a:rPr lang="en-US" dirty="0"/>
              <a:t>Models:</a:t>
            </a:r>
          </a:p>
          <a:p>
            <a:pPr lvl="1"/>
            <a:r>
              <a:rPr lang="en-US" dirty="0"/>
              <a:t>Random Forest Classifier</a:t>
            </a:r>
          </a:p>
          <a:p>
            <a:pPr lvl="1"/>
            <a:r>
              <a:rPr lang="en-US" dirty="0"/>
              <a:t>Gradient Boosting (</a:t>
            </a:r>
            <a:r>
              <a:rPr lang="en-US" dirty="0" err="1"/>
              <a:t>XGBoost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Support Vector Machine (SVM)</a:t>
            </a:r>
          </a:p>
          <a:p>
            <a:r>
              <a:rPr lang="en-US" dirty="0"/>
              <a:t>Feature Engineering:</a:t>
            </a:r>
          </a:p>
          <a:p>
            <a:pPr lvl="1"/>
            <a:r>
              <a:rPr lang="en-US" dirty="0"/>
              <a:t>Extracting features from 'Dates’.</a:t>
            </a:r>
          </a:p>
          <a:p>
            <a:pPr lvl="1"/>
            <a:r>
              <a:rPr lang="en-US" dirty="0"/>
              <a:t>Features from ‘Address’</a:t>
            </a:r>
          </a:p>
          <a:p>
            <a:pPr lvl="1"/>
            <a:r>
              <a:rPr lang="en-US" dirty="0"/>
              <a:t>One-hot encoding of '</a:t>
            </a:r>
            <a:r>
              <a:rPr lang="en-US" dirty="0" err="1"/>
              <a:t>DayOfWeek</a:t>
            </a:r>
            <a:r>
              <a:rPr lang="en-US" dirty="0"/>
              <a:t>' and '</a:t>
            </a:r>
            <a:r>
              <a:rPr lang="en-US" dirty="0" err="1"/>
              <a:t>PdDistrict</a:t>
            </a:r>
            <a:r>
              <a:rPr lang="en-US" dirty="0"/>
              <a:t>’.</a:t>
            </a:r>
          </a:p>
          <a:p>
            <a:pPr lvl="1"/>
            <a:r>
              <a:rPr lang="en-US" dirty="0"/>
              <a:t>Standard scaling for SVM.</a:t>
            </a:r>
          </a:p>
        </p:txBody>
      </p:sp>
    </p:spTree>
    <p:extLst>
      <p:ext uri="{BB962C8B-B14F-4D97-AF65-F5344CB8AC3E}">
        <p14:creationId xmlns:p14="http://schemas.microsoft.com/office/powerpoint/2010/main" val="3931522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9912"/>
    </mc:Choice>
    <mc:Fallback xmlns="">
      <p:transition spd="slow" advTm="39912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F9049-E954-48AD-9451-2DAFEB778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San Francisco Crime Classification – Model performance</a:t>
            </a:r>
            <a:endParaRPr lang="en-C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1C29B7-9E44-4C88-BEB8-8B42852AB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7298267" cy="4504837"/>
          </a:xfrm>
        </p:spPr>
        <p:txBody>
          <a:bodyPr/>
          <a:lstStyle/>
          <a:p>
            <a:r>
              <a:rPr lang="en-US" dirty="0"/>
              <a:t>Random Forest:</a:t>
            </a:r>
          </a:p>
          <a:p>
            <a:pPr lvl="1"/>
            <a:r>
              <a:rPr lang="en-US" dirty="0"/>
              <a:t>Accuracy: 32%</a:t>
            </a:r>
          </a:p>
          <a:p>
            <a:pPr lvl="1"/>
            <a:r>
              <a:rPr lang="en-US" dirty="0"/>
              <a:t>Feature importance: Location, day, hour, month, and year.</a:t>
            </a:r>
          </a:p>
          <a:p>
            <a:r>
              <a:rPr lang="en-US" dirty="0"/>
              <a:t>Gradient Boosting (</a:t>
            </a:r>
            <a:r>
              <a:rPr lang="en-US" dirty="0" err="1"/>
              <a:t>XGBoost</a:t>
            </a:r>
            <a:r>
              <a:rPr lang="en-US" dirty="0"/>
              <a:t>):</a:t>
            </a:r>
          </a:p>
          <a:p>
            <a:pPr lvl="1"/>
            <a:r>
              <a:rPr lang="en-US" dirty="0"/>
              <a:t>Accuracy: 31%</a:t>
            </a:r>
          </a:p>
          <a:p>
            <a:r>
              <a:rPr lang="en-US" dirty="0"/>
              <a:t>Support Vector Machine (SVM):</a:t>
            </a:r>
          </a:p>
          <a:p>
            <a:pPr lvl="1"/>
            <a:r>
              <a:rPr lang="en-US" dirty="0"/>
              <a:t>Accuracy: </a:t>
            </a:r>
            <a:r>
              <a:rPr lang="fa-IR" dirty="0"/>
              <a:t>23%</a:t>
            </a:r>
            <a:endParaRPr lang="en-US" dirty="0"/>
          </a:p>
          <a:p>
            <a:pPr lvl="1"/>
            <a:r>
              <a:rPr lang="en-US" dirty="0"/>
              <a:t>Complex</a:t>
            </a:r>
            <a:r>
              <a:rPr lang="it-IT" dirty="0"/>
              <a:t> to </a:t>
            </a:r>
            <a:r>
              <a:rPr lang="en-US" dirty="0"/>
              <a:t>interpret</a:t>
            </a:r>
            <a:r>
              <a:rPr lang="it-IT" dirty="0"/>
              <a:t> due to non-linear kernel.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810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106"/>
    </mc:Choice>
    <mc:Fallback xmlns="">
      <p:transition spd="slow" advTm="44106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F9049-E954-48AD-9451-2DAFEB778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of findings and lessons learned</a:t>
            </a:r>
            <a:endParaRPr lang="en-CH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8BCEB5-6132-4E1E-93E7-2FD410AA0C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5479"/>
            <a:ext cx="7628445" cy="4474691"/>
          </a:xfrm>
        </p:spPr>
        <p:txBody>
          <a:bodyPr>
            <a:normAutofit/>
          </a:bodyPr>
          <a:lstStyle/>
          <a:p>
            <a:r>
              <a:rPr lang="en-US" b="1" dirty="0"/>
              <a:t>Time Series Forecasting:</a:t>
            </a:r>
            <a:r>
              <a:rPr lang="en-US" dirty="0"/>
              <a:t> ETS and ARIMA models are effective for predicting store sales.</a:t>
            </a:r>
          </a:p>
          <a:p>
            <a:r>
              <a:rPr lang="en-US" b="1" dirty="0"/>
              <a:t>Regression:</a:t>
            </a:r>
            <a:r>
              <a:rPr lang="en-US" dirty="0"/>
              <a:t> Feature engineering and subset selection can significantly improve the accuracy of linear regression models.</a:t>
            </a:r>
          </a:p>
          <a:p>
            <a:r>
              <a:rPr lang="en-US" b="1" dirty="0"/>
              <a:t>Classification:</a:t>
            </a:r>
            <a:r>
              <a:rPr lang="en-US" dirty="0"/>
              <a:t> </a:t>
            </a:r>
            <a:r>
              <a:rPr lang="en-US" dirty="0" err="1"/>
              <a:t>RandomForest</a:t>
            </a:r>
            <a:r>
              <a:rPr lang="en-US" dirty="0"/>
              <a:t>, Boosting and SVM models are powerful tools for multiclass classification problems.</a:t>
            </a:r>
          </a:p>
        </p:txBody>
      </p:sp>
    </p:spTree>
    <p:extLst>
      <p:ext uri="{BB962C8B-B14F-4D97-AF65-F5344CB8AC3E}">
        <p14:creationId xmlns:p14="http://schemas.microsoft.com/office/powerpoint/2010/main" val="159593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209"/>
    </mc:Choice>
    <mc:Fallback xmlns="">
      <p:transition spd="slow" advTm="35209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8933</TotalTime>
  <Words>1069</Words>
  <Application>Microsoft Office PowerPoint</Application>
  <PresentationFormat>Widescreen</PresentationFormat>
  <Paragraphs>120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Office Theme</vt:lpstr>
      <vt:lpstr>1_Custom Design</vt:lpstr>
      <vt:lpstr>2_Custom Design</vt:lpstr>
      <vt:lpstr>Custom Design</vt:lpstr>
      <vt:lpstr>Assignment 8 Build &amp; Evaluate Time Series Models</vt:lpstr>
      <vt:lpstr>Introduction</vt:lpstr>
      <vt:lpstr>Store Sales - Time Series Forecasting</vt:lpstr>
      <vt:lpstr>ETS and ARIMA Models</vt:lpstr>
      <vt:lpstr>House Prices - Regression Techniques</vt:lpstr>
      <vt:lpstr>House Prices - Assumptions and Interpretation</vt:lpstr>
      <vt:lpstr>San Francisco Crime Classification</vt:lpstr>
      <vt:lpstr>San Francisco Crime Classification – Model performance</vt:lpstr>
      <vt:lpstr>Summary of findings and lessons learned</vt:lpstr>
      <vt:lpstr>Conclusion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Components of the Data Science Data Cycle (CRISP-DM): Retail Store Customer Behavior Analysis System</dc:title>
  <dc:creator>Mahmoud Sohrabi</dc:creator>
  <cp:lastModifiedBy>Mahmoud Sohrabi</cp:lastModifiedBy>
  <cp:revision>105</cp:revision>
  <dcterms:created xsi:type="dcterms:W3CDTF">2024-10-19T15:25:58Z</dcterms:created>
  <dcterms:modified xsi:type="dcterms:W3CDTF">2025-06-19T18:57:40Z</dcterms:modified>
</cp:coreProperties>
</file>

<file path=docProps/thumbnail.jpeg>
</file>